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38363BA-18A0-4E63-A50D-1EF85AA94387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D6216BB-63A6-4037-8284-80643384EC6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363BA-18A0-4E63-A50D-1EF85AA94387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16BB-63A6-4037-8284-80643384EC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363BA-18A0-4E63-A50D-1EF85AA94387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16BB-63A6-4037-8284-80643384EC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38363BA-18A0-4E63-A50D-1EF85AA94387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D6216BB-63A6-4037-8284-80643384EC6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38363BA-18A0-4E63-A50D-1EF85AA94387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D6216BB-63A6-4037-8284-80643384EC6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363BA-18A0-4E63-A50D-1EF85AA94387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16BB-63A6-4037-8284-80643384EC6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363BA-18A0-4E63-A50D-1EF85AA94387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16BB-63A6-4037-8284-80643384EC6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8363BA-18A0-4E63-A50D-1EF85AA94387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D6216BB-63A6-4037-8284-80643384EC6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363BA-18A0-4E63-A50D-1EF85AA94387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16BB-63A6-4037-8284-80643384EC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38363BA-18A0-4E63-A50D-1EF85AA94387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D6216BB-63A6-4037-8284-80643384EC6B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8363BA-18A0-4E63-A50D-1EF85AA94387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D6216BB-63A6-4037-8284-80643384EC6B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38363BA-18A0-4E63-A50D-1EF85AA94387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D6216BB-63A6-4037-8284-80643384EC6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c-dic.com/linguistics/Slovar-lingvisticheski-489" TargetMode="External"/><Relationship Id="rId2" Type="http://schemas.openxmlformats.org/officeDocument/2006/relationships/hyperlink" Target="https://russian-craft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vasmer.narod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6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8208912" cy="288032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Творческая работа с элементами исследования на тему: «Непереводимое» в  русских народных сказках.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24128" y="4581128"/>
            <a:ext cx="3419872" cy="2276872"/>
          </a:xfrm>
        </p:spPr>
        <p:txBody>
          <a:bodyPr>
            <a:normAutofit/>
          </a:bodyPr>
          <a:lstStyle/>
          <a:p>
            <a:pPr algn="r"/>
            <a:endParaRPr lang="ru-RU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0031-031-Thank-you-for-attention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232915" cy="61206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755576" y="404664"/>
            <a:ext cx="7601272" cy="6069288"/>
          </a:xfrm>
        </p:spPr>
        <p:txBody>
          <a:bodyPr/>
          <a:lstStyle/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Объект данной работы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русская народная сказка « По щучьему велению».</a:t>
            </a: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Цель данной работы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проанализировать «непереводимое» в русской народной сказке.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Задачи: </a:t>
            </a:r>
            <a:endParaRPr lang="ru-RU" sz="4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Найти в данной сказке слова-реалии.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Сравнить данные слова в переводящем языке и выяснить как именно они переводятся.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Обобщить полученные результаты и сделать вывод.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08012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слов-реалий в сказке «По щучьему велению»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784976" cy="5544616"/>
          </a:xfrm>
        </p:spPr>
        <p:txBody>
          <a:bodyPr/>
          <a:lstStyle/>
          <a:p>
            <a:pPr marL="457200" indent="-457200" algn="ctr">
              <a:buNone/>
            </a:pPr>
            <a:r>
              <a:rPr lang="ru-RU" i="1" dirty="0" smtClean="0"/>
              <a:t>1)Сходи, Емеля, а то братья с базара воротятся,</a:t>
            </a:r>
          </a:p>
          <a:p>
            <a:pPr marL="457200" indent="-457200" algn="ctr">
              <a:buNone/>
            </a:pPr>
            <a:r>
              <a:rPr lang="ru-RU" b="1" i="1" u="sng" dirty="0" smtClean="0"/>
              <a:t>гостинцев</a:t>
            </a:r>
            <a:r>
              <a:rPr lang="ru-RU" b="1" i="1" dirty="0" smtClean="0"/>
              <a:t> </a:t>
            </a:r>
            <a:r>
              <a:rPr lang="ru-RU" i="1" dirty="0" smtClean="0"/>
              <a:t>тебе не привезут.</a:t>
            </a:r>
            <a:endParaRPr lang="ru-RU" dirty="0" smtClean="0"/>
          </a:p>
          <a:p>
            <a:pPr marL="457200" indent="-457200" algn="ctr">
              <a:buNone/>
            </a:pPr>
            <a:r>
              <a:rPr lang="en-US" i="1" dirty="0" smtClean="0"/>
              <a:t>Go, </a:t>
            </a:r>
            <a:r>
              <a:rPr lang="en-US" i="1" dirty="0" err="1" smtClean="0"/>
              <a:t>Emelya</a:t>
            </a:r>
            <a:r>
              <a:rPr lang="en-US" i="1" dirty="0" smtClean="0"/>
              <a:t>, or your brothers will bring no </a:t>
            </a:r>
            <a:r>
              <a:rPr lang="en-US" b="1" i="1" u="sng" dirty="0" smtClean="0"/>
              <a:t>presents</a:t>
            </a:r>
            <a:endParaRPr lang="ru-RU" b="1" i="1" u="sng" dirty="0" smtClean="0"/>
          </a:p>
          <a:p>
            <a:pPr marL="457200" indent="-457200" algn="ctr">
              <a:buNone/>
            </a:pPr>
            <a:r>
              <a:rPr lang="en-US" i="1" dirty="0" smtClean="0"/>
              <a:t>for you from the market.</a:t>
            </a:r>
            <a:endParaRPr lang="ru-RU" i="1" dirty="0" smtClean="0"/>
          </a:p>
          <a:p>
            <a:pPr marL="457200" indent="-457200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9632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5" y="3068960"/>
            <a:ext cx="6224421" cy="367240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0"/>
            <a:ext cx="8640960" cy="6480720"/>
          </a:xfrm>
        </p:spPr>
        <p:txBody>
          <a:bodyPr/>
          <a:lstStyle/>
          <a:p>
            <a:pPr algn="ctr">
              <a:buNone/>
            </a:pPr>
            <a:r>
              <a:rPr lang="ru-RU" i="1" dirty="0" smtClean="0"/>
              <a:t>2) «Наш Емеля любит, когда его ласково попросят да красный </a:t>
            </a:r>
            <a:r>
              <a:rPr lang="ru-RU" b="1" i="1" u="sng" dirty="0" smtClean="0"/>
              <a:t>кафтан</a:t>
            </a:r>
            <a:r>
              <a:rPr lang="ru-RU" i="1" dirty="0" smtClean="0"/>
              <a:t> посулят»</a:t>
            </a:r>
            <a:endParaRPr lang="ru-RU" dirty="0" smtClean="0"/>
          </a:p>
          <a:p>
            <a:pPr algn="ctr">
              <a:buNone/>
            </a:pPr>
            <a:r>
              <a:rPr lang="en-US" i="1" dirty="0" smtClean="0"/>
              <a:t>He will do anything you want if only you are gentle with him and promise him a red </a:t>
            </a:r>
            <a:r>
              <a:rPr lang="en-US" b="1" i="1" u="sng" dirty="0" smtClean="0"/>
              <a:t>caftan</a:t>
            </a:r>
            <a:r>
              <a:rPr lang="en-US" i="1" dirty="0" smtClean="0"/>
              <a:t> for a present.”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9b08e30398fc0e9de1580228187363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1844824"/>
            <a:ext cx="2088232" cy="47731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964488" cy="6741368"/>
          </a:xfrm>
        </p:spPr>
        <p:txBody>
          <a:bodyPr/>
          <a:lstStyle/>
          <a:p>
            <a:pPr algn="ctr">
              <a:buNone/>
            </a:pPr>
            <a:r>
              <a:rPr lang="ru-RU" i="1" dirty="0" smtClean="0"/>
              <a:t>3)Зашли вёдра в </a:t>
            </a:r>
            <a:r>
              <a:rPr lang="ru-RU" b="1" i="1" u="sng" dirty="0" smtClean="0"/>
              <a:t>избу</a:t>
            </a:r>
            <a:r>
              <a:rPr lang="ru-RU" i="1" dirty="0" smtClean="0"/>
              <a:t> и сами стали на лавку, </a:t>
            </a:r>
          </a:p>
          <a:p>
            <a:pPr algn="ctr">
              <a:buNone/>
            </a:pPr>
            <a:r>
              <a:rPr lang="ru-RU" i="1" dirty="0" smtClean="0"/>
              <a:t>а Емеля полез на печь.</a:t>
            </a:r>
            <a:endParaRPr lang="ru-RU" dirty="0" smtClean="0"/>
          </a:p>
          <a:p>
            <a:pPr algn="ctr">
              <a:buNone/>
            </a:pPr>
            <a:r>
              <a:rPr lang="en-US" i="1" dirty="0" smtClean="0"/>
              <a:t>The pails marched straight into </a:t>
            </a:r>
            <a:r>
              <a:rPr lang="en-US" i="1" dirty="0" err="1" smtClean="0"/>
              <a:t>Emelya’s</a:t>
            </a:r>
            <a:r>
              <a:rPr lang="en-US" i="1" dirty="0" smtClean="0"/>
              <a:t> </a:t>
            </a:r>
            <a:r>
              <a:rPr lang="en-US" b="1" i="1" u="sng" dirty="0" smtClean="0"/>
              <a:t>hut</a:t>
            </a:r>
            <a:r>
              <a:rPr lang="en-US" i="1" dirty="0" smtClean="0"/>
              <a:t> and jumped up on the bench, and </a:t>
            </a:r>
            <a:r>
              <a:rPr lang="en-US" i="1" dirty="0" err="1" smtClean="0"/>
              <a:t>Emelya</a:t>
            </a:r>
            <a:r>
              <a:rPr lang="en-US" i="1" dirty="0" smtClean="0"/>
              <a:t> climbed up on to the stove ledge again.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main_480991_orig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2276872"/>
            <a:ext cx="5965557" cy="443711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712968" cy="6480720"/>
          </a:xfrm>
        </p:spPr>
        <p:txBody>
          <a:bodyPr/>
          <a:lstStyle/>
          <a:p>
            <a:pPr algn="ctr">
              <a:buNone/>
            </a:pPr>
            <a:r>
              <a:rPr lang="en-US" sz="3200" i="1" dirty="0" smtClean="0">
                <a:cs typeface="Times New Roman" pitchFamily="18" charset="0"/>
              </a:rPr>
              <a:t>4)</a:t>
            </a:r>
            <a:r>
              <a:rPr lang="en-US" sz="3200" i="1" dirty="0" err="1" smtClean="0">
                <a:cs typeface="Times New Roman" pitchFamily="18" charset="0"/>
              </a:rPr>
              <a:t>Вот</a:t>
            </a:r>
            <a:r>
              <a:rPr lang="en-US" sz="3200" i="1" dirty="0" smtClean="0">
                <a:cs typeface="Times New Roman" pitchFamily="18" charset="0"/>
              </a:rPr>
              <a:t> </a:t>
            </a:r>
            <a:r>
              <a:rPr lang="en-US" sz="3200" b="1" i="1" u="sng" dirty="0" err="1" smtClean="0">
                <a:cs typeface="Times New Roman" pitchFamily="18" charset="0"/>
              </a:rPr>
              <a:t>уха</a:t>
            </a:r>
            <a:r>
              <a:rPr lang="en-US" sz="3200" i="1" u="sng" dirty="0" smtClean="0">
                <a:cs typeface="Times New Roman" pitchFamily="18" charset="0"/>
              </a:rPr>
              <a:t> </a:t>
            </a:r>
            <a:r>
              <a:rPr lang="en-US" sz="3200" i="1" dirty="0" err="1" smtClean="0">
                <a:cs typeface="Times New Roman" pitchFamily="18" charset="0"/>
              </a:rPr>
              <a:t>будет</a:t>
            </a:r>
            <a:r>
              <a:rPr lang="en-US" sz="3200" i="1" dirty="0" smtClean="0">
                <a:cs typeface="Times New Roman" pitchFamily="18" charset="0"/>
              </a:rPr>
              <a:t> </a:t>
            </a:r>
            <a:r>
              <a:rPr lang="en-US" sz="3200" i="1" dirty="0" err="1" smtClean="0">
                <a:cs typeface="Times New Roman" pitchFamily="18" charset="0"/>
              </a:rPr>
              <a:t>сладка</a:t>
            </a:r>
            <a:r>
              <a:rPr lang="en-US" sz="3200" i="1" dirty="0" smtClean="0">
                <a:cs typeface="Times New Roman" pitchFamily="18" charset="0"/>
              </a:rPr>
              <a:t>!</a:t>
            </a:r>
            <a:endParaRPr lang="ru-RU" sz="3200" i="1" dirty="0" smtClean="0">
              <a:cs typeface="Times New Roman" pitchFamily="18" charset="0"/>
            </a:endParaRPr>
          </a:p>
          <a:p>
            <a:pPr algn="ctr">
              <a:buNone/>
            </a:pPr>
            <a:r>
              <a:rPr lang="en-US" sz="3200" i="1" dirty="0" err="1" smtClean="0">
                <a:cs typeface="Times New Roman" pitchFamily="18" charset="0"/>
              </a:rPr>
              <a:t>We’h</a:t>
            </a:r>
            <a:r>
              <a:rPr lang="en-US" sz="3200" i="1" dirty="0" smtClean="0">
                <a:cs typeface="Times New Roman" pitchFamily="18" charset="0"/>
              </a:rPr>
              <a:t> have some fine </a:t>
            </a:r>
            <a:r>
              <a:rPr lang="en-US" sz="3200" b="1" i="1" u="sng" dirty="0" smtClean="0">
                <a:cs typeface="Times New Roman" pitchFamily="18" charset="0"/>
              </a:rPr>
              <a:t>pike soup</a:t>
            </a:r>
            <a:r>
              <a:rPr lang="en-US" sz="3200" b="1" i="1" dirty="0" smtClean="0">
                <a:cs typeface="Times New Roman" pitchFamily="18" charset="0"/>
              </a:rPr>
              <a:t> </a:t>
            </a:r>
            <a:r>
              <a:rPr lang="en-US" sz="3200" i="1" dirty="0" smtClean="0">
                <a:cs typeface="Times New Roman" pitchFamily="18" charset="0"/>
              </a:rPr>
              <a:t>for dinner today!</a:t>
            </a:r>
            <a:endParaRPr lang="ru-RU" sz="3200" i="1" dirty="0" smtClean="0"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6" name="Рисунок 5" descr="lekfraz_5_o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844824"/>
            <a:ext cx="7128793" cy="47525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Заключение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496944" cy="5328592"/>
          </a:xfrm>
        </p:spPr>
        <p:txBody>
          <a:bodyPr/>
          <a:lstStyle/>
          <a:p>
            <a:endParaRPr lang="ru-RU" dirty="0" smtClean="0"/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Автор переводит похожим, но не совсем точным словом в английском языке (гостинец (подарок в виде сладостей)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(подарок), изба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hut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(лачуга, хижина).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Автор не находит подходящего слово, поэтому он пишет его как слышит английскими буквами (кафтан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caftan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Автор уточняет перевод некоторых слов (уха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pike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soup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467600" cy="778098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Список литературы</a:t>
            </a:r>
            <a:endParaRPr lang="ru-RU" sz="4000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8712968" cy="5688632"/>
          </a:xfrm>
        </p:spPr>
        <p:txBody>
          <a:bodyPr>
            <a:normAutofit/>
          </a:bodyPr>
          <a:lstStyle/>
          <a:p>
            <a:r>
              <a:rPr lang="ru-RU" dirty="0" smtClean="0"/>
              <a:t>1. Русская народна сказка «По щучьему велению».</a:t>
            </a:r>
          </a:p>
          <a:p>
            <a:r>
              <a:rPr lang="ru-RU" dirty="0" smtClean="0"/>
              <a:t>2.«</a:t>
            </a:r>
            <a:r>
              <a:rPr lang="ru-RU" dirty="0" err="1" smtClean="0"/>
              <a:t>Emelya</a:t>
            </a:r>
            <a:r>
              <a:rPr lang="ru-RU" dirty="0" smtClean="0"/>
              <a:t> </a:t>
            </a:r>
            <a:r>
              <a:rPr lang="ru-RU" dirty="0" err="1" smtClean="0"/>
              <a:t>and</a:t>
            </a:r>
            <a:r>
              <a:rPr lang="ru-RU" dirty="0" smtClean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Pike</a:t>
            </a:r>
            <a:r>
              <a:rPr lang="ru-RU" dirty="0" smtClean="0"/>
              <a:t>» [электронный ресурс] // URL: //  </a:t>
            </a:r>
            <a:r>
              <a:rPr lang="ru-RU" u="sng" dirty="0" smtClean="0">
                <a:hlinkClick r:id="rId2"/>
              </a:rPr>
              <a:t>https://russian-crafts.com</a:t>
            </a:r>
            <a:r>
              <a:rPr lang="ru-RU" dirty="0" smtClean="0"/>
              <a:t>.</a:t>
            </a:r>
          </a:p>
          <a:p>
            <a:r>
              <a:rPr lang="ru-RU" dirty="0" smtClean="0"/>
              <a:t>3.Мюллер В. К. Современный англо – русский, </a:t>
            </a:r>
            <a:r>
              <a:rPr lang="ru-RU" dirty="0" err="1" smtClean="0"/>
              <a:t>русско</a:t>
            </a:r>
            <a:r>
              <a:rPr lang="ru-RU" dirty="0" smtClean="0"/>
              <a:t> - английский словарь. – М.: Цитадель – </a:t>
            </a:r>
            <a:r>
              <a:rPr lang="ru-RU" dirty="0" err="1" smtClean="0"/>
              <a:t>трейд</a:t>
            </a:r>
            <a:r>
              <a:rPr lang="ru-RU" dirty="0" smtClean="0"/>
              <a:t>, 2011. – 704 с.</a:t>
            </a:r>
          </a:p>
          <a:p>
            <a:r>
              <a:rPr lang="ru-RU" dirty="0" smtClean="0"/>
              <a:t>2. Словарь лингвистических терминов [электронный ресурс] // URL: // </a:t>
            </a:r>
            <a:r>
              <a:rPr lang="ru-RU" u="sng" dirty="0" smtClean="0">
                <a:hlinkClick r:id="rId3"/>
              </a:rPr>
              <a:t>http://enc-dic.com/linguistics/Slovar -lingvisticheski-489</a:t>
            </a:r>
            <a:r>
              <a:rPr lang="ru-RU" dirty="0" smtClean="0"/>
              <a:t>.</a:t>
            </a:r>
          </a:p>
          <a:p>
            <a:r>
              <a:rPr lang="ru-RU" dirty="0" smtClean="0"/>
              <a:t>4.Словарь русского языка / Сост. проф. С. И. Ожегов; под ред. </a:t>
            </a:r>
            <a:r>
              <a:rPr lang="ru-RU" dirty="0" err="1" smtClean="0"/>
              <a:t>докт</a:t>
            </a:r>
            <a:r>
              <a:rPr lang="ru-RU" dirty="0" smtClean="0"/>
              <a:t>. </a:t>
            </a:r>
            <a:r>
              <a:rPr lang="ru-RU" dirty="0" err="1" smtClean="0"/>
              <a:t>филол</a:t>
            </a:r>
            <a:r>
              <a:rPr lang="ru-RU" dirty="0" smtClean="0"/>
              <a:t>. наук, проф. Н. Ю. Шведовой. – М.: Русский язык, 1984.</a:t>
            </a:r>
          </a:p>
          <a:p>
            <a:r>
              <a:rPr lang="ru-RU" dirty="0" smtClean="0"/>
              <a:t>4.Этимологический словарь Фасмера [Электронный ресурс] // URL: // </a:t>
            </a:r>
            <a:r>
              <a:rPr lang="ru-RU" u="sng" dirty="0" smtClean="0">
                <a:hlinkClick r:id="rId4"/>
              </a:rPr>
              <a:t>http://vasmer.narod.ru/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72</TotalTime>
  <Words>400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Творческая работа с элементами исследования на тему: «Непереводимое» в  русских народных сказках. </vt:lpstr>
      <vt:lpstr>Презентация PowerPoint</vt:lpstr>
      <vt:lpstr>Задачи: </vt:lpstr>
      <vt:lpstr>Анализ слов-реалий в сказке «По щучьему велению» </vt:lpstr>
      <vt:lpstr>Презентация PowerPoint</vt:lpstr>
      <vt:lpstr>Презентация PowerPoint</vt:lpstr>
      <vt:lpstr>Презентация PowerPoint</vt:lpstr>
      <vt:lpstr>Заключение  </vt:lpstr>
      <vt:lpstr>Список литературы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Творческая работа с элементами исследования на тему: «Непереводимое» в  русских народных сказках.</dc:title>
  <dc:creator>любимая</dc:creator>
  <cp:lastModifiedBy>Гусарова Эльвира Сергеевна</cp:lastModifiedBy>
  <cp:revision>9</cp:revision>
  <dcterms:created xsi:type="dcterms:W3CDTF">2018-02-15T14:05:17Z</dcterms:created>
  <dcterms:modified xsi:type="dcterms:W3CDTF">2020-11-27T09:18:03Z</dcterms:modified>
</cp:coreProperties>
</file>