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87" r:id="rId3"/>
    <p:sldId id="289" r:id="rId4"/>
    <p:sldId id="288" r:id="rId5"/>
    <p:sldId id="269" r:id="rId6"/>
    <p:sldId id="271" r:id="rId7"/>
    <p:sldId id="335" r:id="rId8"/>
    <p:sldId id="283" r:id="rId9"/>
    <p:sldId id="336" r:id="rId10"/>
    <p:sldId id="337" r:id="rId11"/>
    <p:sldId id="270" r:id="rId12"/>
    <p:sldId id="315" r:id="rId13"/>
    <p:sldId id="324" r:id="rId14"/>
    <p:sldId id="316" r:id="rId15"/>
    <p:sldId id="284" r:id="rId16"/>
    <p:sldId id="314" r:id="rId17"/>
    <p:sldId id="317" r:id="rId18"/>
    <p:sldId id="286" r:id="rId19"/>
    <p:sldId id="326" r:id="rId20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Екатерина" initials="Е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1644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B68B7-4073-434F-A21C-99C75C98F0B8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B9A57D-E706-456A-8A54-AF5C08AF20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45247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45B40F-4230-4678-8EDC-6CA8F18E14BA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400"/>
            <a:ext cx="5486400" cy="44767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0C27BA-E002-44EA-9C72-A823D9AD47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91416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C27BA-E002-44EA-9C72-A823D9AD473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58104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C27BA-E002-44EA-9C72-A823D9AD4732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2806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C27BA-E002-44EA-9C72-A823D9AD4732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71837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C27BA-E002-44EA-9C72-A823D9AD4732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41223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C27BA-E002-44EA-9C72-A823D9AD4732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24385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C27BA-E002-44EA-9C72-A823D9AD4732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88678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C27BA-E002-44EA-9C72-A823D9AD4732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91414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C27BA-E002-44EA-9C72-A823D9AD4732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70261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C27BA-E002-44EA-9C72-A823D9AD4732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58160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C27BA-E002-44EA-9C72-A823D9AD4732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72935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C27BA-E002-44EA-9C72-A823D9AD4732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41953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C27BA-E002-44EA-9C72-A823D9AD4732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85929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C27BA-E002-44EA-9C72-A823D9AD4732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92167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C27BA-E002-44EA-9C72-A823D9AD4732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72205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C27BA-E002-44EA-9C72-A823D9AD4732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26980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C27BA-E002-44EA-9C72-A823D9AD4732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57119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C27BA-E002-44EA-9C72-A823D9AD4732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2413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C27BA-E002-44EA-9C72-A823D9AD4732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34184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C27BA-E002-44EA-9C72-A823D9AD4732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08266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6C156-31B4-4A4D-91CA-048FA00E932B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A8E9E-8DF2-41F2-A8F3-F05745FDBB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6C156-31B4-4A4D-91CA-048FA00E932B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A8E9E-8DF2-41F2-A8F3-F05745FDBB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6C156-31B4-4A4D-91CA-048FA00E932B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A8E9E-8DF2-41F2-A8F3-F05745FDBB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6C156-31B4-4A4D-91CA-048FA00E932B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A8E9E-8DF2-41F2-A8F3-F05745FDBB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6C156-31B4-4A4D-91CA-048FA00E932B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A8E9E-8DF2-41F2-A8F3-F05745FDBB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6C156-31B4-4A4D-91CA-048FA00E932B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A8E9E-8DF2-41F2-A8F3-F05745FDBB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6C156-31B4-4A4D-91CA-048FA00E932B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A8E9E-8DF2-41F2-A8F3-F05745FDBB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6C156-31B4-4A4D-91CA-048FA00E932B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A8E9E-8DF2-41F2-A8F3-F05745FDBB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6C156-31B4-4A4D-91CA-048FA00E932B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A8E9E-8DF2-41F2-A8F3-F05745FDBB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6C156-31B4-4A4D-91CA-048FA00E932B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A8E9E-8DF2-41F2-A8F3-F05745FDBB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6C156-31B4-4A4D-91CA-048FA00E932B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A8E9E-8DF2-41F2-A8F3-F05745FDBB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36C156-31B4-4A4D-91CA-048FA00E932B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4A8E9E-8DF2-41F2-A8F3-F05745FDBBE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hyperlink" Target="http://gosuslugi.ru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gosuslugi.ru/315492/2/form" TargetMode="Externa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ЕПГУ новый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err="1"/>
              <a:t>скриншоты</a:t>
            </a:r>
            <a:endParaRPr lang="ru-RU" dirty="0"/>
          </a:p>
        </p:txBody>
      </p:sp>
      <p:pic>
        <p:nvPicPr>
          <p:cNvPr id="4" name="Picture 2" descr="C:\Users\evstigneeva\Desktop\картинки\-letterhead-backgrounds-blue-business-technology-ppt-backgrounds-30.jpe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144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6774" r="37995"/>
          <a:stretch>
            <a:fillRect/>
          </a:stretch>
        </p:blipFill>
        <p:spPr bwMode="auto">
          <a:xfrm>
            <a:off x="5950699" y="-43965"/>
            <a:ext cx="1872208" cy="5786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 descr="Лейбл АСИОУ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6946" y="-43965"/>
            <a:ext cx="1295922" cy="9404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220"/>
          <a:stretch/>
        </p:blipFill>
        <p:spPr bwMode="auto">
          <a:xfrm>
            <a:off x="1274773" y="1196751"/>
            <a:ext cx="6924675" cy="2245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3521" y="-39827"/>
            <a:ext cx="2427178" cy="6367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411982" y="3645024"/>
            <a:ext cx="51125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в 2021 году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674907" y="6021288"/>
            <a:ext cx="51125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Департамент образования Ярославской области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Users\evstigneeva\Desktop\картинки\-backgrounds-powerpoint-backgrounds-for-free-powerpoint-templates-22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44000" cy="688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764704"/>
            <a:ext cx="6910107" cy="48245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331640" y="1052736"/>
            <a:ext cx="5976664" cy="2016224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711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Users\evstigneeva\Desktop\картинки\-backgrounds-powerpoint-backgrounds-for-free-powerpoint-templates-22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44000" cy="688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2" y="116632"/>
            <a:ext cx="7781925" cy="28852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1" y="2636912"/>
            <a:ext cx="7781925" cy="2600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36008" y="5301208"/>
            <a:ext cx="80244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C00000"/>
                </a:solidFill>
                <a:latin typeface="Arial Narrow" pitchFamily="34" charset="0"/>
              </a:rPr>
              <a:t>Льготы заявитель подтверждает при личном </a:t>
            </a:r>
            <a:r>
              <a:rPr lang="ru-RU" dirty="0" smtClean="0">
                <a:solidFill>
                  <a:srgbClr val="C00000"/>
                </a:solidFill>
                <a:latin typeface="Arial Narrow" pitchFamily="34" charset="0"/>
              </a:rPr>
              <a:t>посещении в соответствии с </a:t>
            </a:r>
            <a:r>
              <a:rPr lang="ru-RU" dirty="0" err="1" smtClean="0">
                <a:solidFill>
                  <a:srgbClr val="C00000"/>
                </a:solidFill>
                <a:latin typeface="Arial Narrow" pitchFamily="34" charset="0"/>
              </a:rPr>
              <a:t>пп</a:t>
            </a:r>
            <a:r>
              <a:rPr lang="ru-RU" dirty="0" smtClean="0">
                <a:solidFill>
                  <a:srgbClr val="C00000"/>
                </a:solidFill>
                <a:latin typeface="Arial Narrow" pitchFamily="34" charset="0"/>
              </a:rPr>
              <a:t>. 10, 11 Порядка приема на обучение по образовательным программам начального общего, основного общего и среднего общего образования, утвержденного Приказом Министерства просвещения 02 сентября 2020 № 458</a:t>
            </a:r>
            <a:endParaRPr lang="ru-RU" dirty="0">
              <a:solidFill>
                <a:srgbClr val="C0000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6664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evstigneeva\Desktop\картинки\-backgrounds-powerpoint-backgrounds-for-free-powerpoint-templates-22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44000" cy="688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6671"/>
            <a:ext cx="8496944" cy="60483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Прямая со стрелкой 5"/>
          <p:cNvCxnSpPr/>
          <p:nvPr/>
        </p:nvCxnSpPr>
        <p:spPr>
          <a:xfrm flipV="1">
            <a:off x="4190678" y="1124744"/>
            <a:ext cx="1317426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Скругленный прямоугольник 6"/>
          <p:cNvSpPr/>
          <p:nvPr/>
        </p:nvSpPr>
        <p:spPr>
          <a:xfrm>
            <a:off x="5508104" y="476672"/>
            <a:ext cx="2880320" cy="158417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i="1" dirty="0" smtClean="0">
                <a:solidFill>
                  <a:srgbClr val="C00000"/>
                </a:solidFill>
                <a:latin typeface="Arial Narrow" pitchFamily="34" charset="0"/>
              </a:rPr>
              <a:t>Если заявитель не нажимает галочку, то после зачисления в контингент, он автоматом получает логин и пароль от входа в РИД в ЛК</a:t>
            </a:r>
            <a:endParaRPr lang="ru-RU" sz="1600" i="1" dirty="0">
              <a:solidFill>
                <a:srgbClr val="C0000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9502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evstigneeva\Desktop\картинки\-backgrounds-powerpoint-backgrounds-for-free-powerpoint-templates-22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44000" cy="688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10"/>
          <a:stretch/>
        </p:blipFill>
        <p:spPr bwMode="auto">
          <a:xfrm>
            <a:off x="70992" y="260648"/>
            <a:ext cx="9073008" cy="55147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Прямая со стрелкой 5"/>
          <p:cNvCxnSpPr/>
          <p:nvPr/>
        </p:nvCxnSpPr>
        <p:spPr>
          <a:xfrm>
            <a:off x="2195736" y="3212976"/>
            <a:ext cx="2037506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Скругленный прямоугольник 6"/>
          <p:cNvSpPr/>
          <p:nvPr/>
        </p:nvSpPr>
        <p:spPr>
          <a:xfrm>
            <a:off x="4308115" y="2924944"/>
            <a:ext cx="4803254" cy="60543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C00000"/>
                </a:solidFill>
                <a:latin typeface="Arial Narrow" pitchFamily="34" charset="0"/>
              </a:rPr>
              <a:t>Заявитель может указать в одном заявлении несколько детей для зачисления в один класс</a:t>
            </a:r>
            <a:endParaRPr lang="ru-RU" sz="1600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67544" y="2924944"/>
            <a:ext cx="1656184" cy="517328"/>
          </a:xfrm>
          <a:prstGeom prst="roundRect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59532" y="3356992"/>
            <a:ext cx="8424936" cy="10826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600" dirty="0">
              <a:solidFill>
                <a:srgbClr val="C0000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945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evstigneeva\Desktop\картинки\-backgrounds-powerpoint-backgrounds-for-free-powerpoint-templates-22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44000" cy="688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21"/>
          <a:stretch/>
        </p:blipFill>
        <p:spPr bwMode="auto">
          <a:xfrm>
            <a:off x="616446" y="696144"/>
            <a:ext cx="7334250" cy="32324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616446" y="4221088"/>
            <a:ext cx="7633642" cy="129614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rgbClr val="C00000"/>
                </a:solidFill>
                <a:latin typeface="Arial Narrow" pitchFamily="34" charset="0"/>
              </a:rPr>
              <a:t>Появилась возможность добавлять в одно заявление несколько детей. Заявление будет одно, в АСИОУ автоматом создается 2 карточки</a:t>
            </a:r>
            <a:endParaRPr lang="ru-RU" sz="1600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27584" y="3356992"/>
            <a:ext cx="1872208" cy="517328"/>
          </a:xfrm>
          <a:prstGeom prst="roundRect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1576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evstigneeva\Desktop\картинки\-backgrounds-powerpoint-backgrounds-for-free-powerpoint-templates-22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44000" cy="688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836712"/>
            <a:ext cx="6848166" cy="48965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5702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Users\evstigneeva\Desktop\картинки\-backgrounds-powerpoint-backgrounds-for-free-powerpoint-templates-22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44000" cy="688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04664"/>
            <a:ext cx="6192688" cy="57933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4563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Users\evstigneeva\Desktop\картинки\-backgrounds-powerpoint-backgrounds-for-free-powerpoint-templates-22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44000" cy="688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8496944" cy="49800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4936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evstigneeva\Desktop\картинки\-backgrounds-powerpoint-backgrounds-for-free-powerpoint-templates-22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44000" cy="688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Дополнительная информация на ЕПГУ есть в разделе</a:t>
            </a:r>
            <a:br>
              <a:rPr lang="ru-RU" sz="2800" dirty="0" smtClean="0">
                <a:solidFill>
                  <a:srgbClr val="002060"/>
                </a:solidFill>
                <a:latin typeface="Arial Narrow" panose="020B0606020202030204" pitchFamily="34" charset="0"/>
              </a:rPr>
            </a:br>
            <a:endParaRPr lang="ru-RU" sz="28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718" y="1232756"/>
            <a:ext cx="8522927" cy="2952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11560" y="4653136"/>
            <a:ext cx="720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Arial Narrow" panose="020B0606020202030204" pitchFamily="34" charset="0"/>
              </a:rPr>
              <a:t>на форме </a:t>
            </a:r>
            <a:r>
              <a:rPr lang="ru-RU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этой информации нет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841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evstigneeva\Desktop\картинки\-backgrounds-powerpoint-backgrounds-for-free-powerpoint-templates-22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44000" cy="688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2702791615312155@vla1-3b11765fa32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86" t="15738" r="36729" b="12644"/>
          <a:stretch/>
        </p:blipFill>
        <p:spPr bwMode="auto">
          <a:xfrm>
            <a:off x="971600" y="309924"/>
            <a:ext cx="7349896" cy="62646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1518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Picture 2" descr="C:\Users\evstigneeva\Desktop\картинки\-backgrounds-powerpoint-backgrounds-for-free-powerpoint-templates-22.jpe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7555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529834" y="189751"/>
            <a:ext cx="8290637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AutoNum type="arabicPeriod"/>
            </a:pPr>
            <a:r>
              <a:rPr lang="ru-RU" sz="3200" b="1" i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Для заявителей</a:t>
            </a:r>
          </a:p>
          <a:p>
            <a:pPr marL="342900" indent="-342900">
              <a:buAutoNum type="arabicPeriod"/>
            </a:pPr>
            <a:endParaRPr lang="ru-RU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Зайдите </a:t>
            </a: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на портал ЕПГУ по адресу </a:t>
            </a:r>
            <a:r>
              <a:rPr lang="ru-RU" u="sng" dirty="0">
                <a:solidFill>
                  <a:srgbClr val="002060"/>
                </a:solidFill>
                <a:latin typeface="Arial Narrow" panose="020B0606020202030204" pitchFamily="34" charset="0"/>
                <a:hlinkClick r:id="rId4"/>
              </a:rPr>
              <a:t>http://gosuslugi.ru</a:t>
            </a: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 и авторизуйтесь с Вашим логином и паролем</a:t>
            </a: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.</a:t>
            </a:r>
          </a:p>
          <a:p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Данную услугу могут получить пользователи </a:t>
            </a:r>
            <a:r>
              <a:rPr lang="ru-RU" b="1" i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ТОЛЬКО</a:t>
            </a: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с подтвержденной учетной записью.  </a:t>
            </a:r>
            <a:endParaRPr lang="ru-RU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pic>
        <p:nvPicPr>
          <p:cNvPr id="12" name="Рисунок 11"/>
          <p:cNvPicPr/>
          <p:nvPr/>
        </p:nvPicPr>
        <p:blipFill>
          <a:blip r:embed="rId5"/>
          <a:stretch>
            <a:fillRect/>
          </a:stretch>
        </p:blipFill>
        <p:spPr>
          <a:xfrm>
            <a:off x="545909" y="2141915"/>
            <a:ext cx="7920880" cy="42983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63300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Picture 2" descr="C:\Users\evstigneeva\Desktop\картинки\-backgrounds-powerpoint-backgrounds-for-free-powerpoint-templates-22.jpe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7555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7" t="2760" r="5198" b="3174"/>
          <a:stretch/>
        </p:blipFill>
        <p:spPr bwMode="auto">
          <a:xfrm>
            <a:off x="5292080" y="1566371"/>
            <a:ext cx="3069239" cy="35090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0"/>
          <a:stretch/>
        </p:blipFill>
        <p:spPr bwMode="auto">
          <a:xfrm>
            <a:off x="1105926" y="332656"/>
            <a:ext cx="3439555" cy="51845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5436097" y="2492896"/>
            <a:ext cx="2808312" cy="828024"/>
          </a:xfrm>
          <a:prstGeom prst="roundRect">
            <a:avLst/>
          </a:prstGeom>
          <a:noFill/>
          <a:ln w="444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096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Picture 2" descr="C:\Users\evstigneeva\Desktop\картинки\-backgrounds-powerpoint-backgrounds-for-free-powerpoint-templates-22.jpe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7555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05298" y="87498"/>
            <a:ext cx="80648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Проверьте, чтобы правильно было определено местоположение – Ярославская область.</a:t>
            </a:r>
          </a:p>
        </p:txBody>
      </p:sp>
      <p:pic>
        <p:nvPicPr>
          <p:cNvPr id="5" name="Рисунок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314" y="890708"/>
            <a:ext cx="7848872" cy="46985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893330" y="5704122"/>
            <a:ext cx="77048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Ссылка для получения услуги </a:t>
            </a:r>
            <a:r>
              <a:rPr lang="en-US" dirty="0">
                <a:solidFill>
                  <a:srgbClr val="002060"/>
                </a:solidFill>
                <a:latin typeface="Arial Narrow" panose="020B0606020202030204" pitchFamily="34" charset="0"/>
                <a:hlinkClick r:id="rId5"/>
              </a:rPr>
              <a:t>https://</a:t>
            </a:r>
            <a:r>
              <a:rPr lang="en-US" dirty="0" smtClean="0">
                <a:solidFill>
                  <a:srgbClr val="002060"/>
                </a:solidFill>
                <a:latin typeface="Arial Narrow" panose="020B0606020202030204" pitchFamily="34" charset="0"/>
                <a:hlinkClick r:id="rId5"/>
              </a:rPr>
              <a:t>www.gosuslugi.ru/315492/2/form</a:t>
            </a: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endParaRPr lang="ru-RU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4283968" y="456830"/>
            <a:ext cx="3018074" cy="297217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2036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evstigneeva\Desktop\картинки\-backgrounds-powerpoint-backgrounds-for-free-powerpoint-templates-22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44000" cy="688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780264" cy="11430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i="1" dirty="0">
                <a:ln w="11430"/>
                <a:solidFill>
                  <a:srgbClr val="C00000"/>
                </a:solidFill>
                <a:latin typeface="Arial Narrow" panose="020B0606020202030204" pitchFamily="34" charset="0"/>
              </a:rPr>
              <a:t>Новая форма услуги </a:t>
            </a:r>
            <a:br>
              <a:rPr lang="ru-RU" sz="2800" b="1" i="1" dirty="0">
                <a:ln w="11430"/>
                <a:solidFill>
                  <a:srgbClr val="C00000"/>
                </a:solidFill>
                <a:latin typeface="Arial Narrow" panose="020B0606020202030204" pitchFamily="34" charset="0"/>
              </a:rPr>
            </a:br>
            <a:r>
              <a:rPr lang="ru-RU" sz="2800" b="1" i="1" dirty="0">
                <a:ln w="11430"/>
                <a:solidFill>
                  <a:srgbClr val="C00000"/>
                </a:solidFill>
                <a:latin typeface="Arial Narrow" panose="020B0606020202030204" pitchFamily="34" charset="0"/>
              </a:rPr>
              <a:t>«Зачисление детей в муниципальные общеобразовательные учреждения (</a:t>
            </a:r>
            <a:r>
              <a:rPr lang="ru-RU" sz="2800" b="1" i="1" dirty="0" smtClean="0">
                <a:ln w="11430"/>
                <a:solidFill>
                  <a:srgbClr val="C00000"/>
                </a:solidFill>
                <a:latin typeface="Arial Narrow" panose="020B0606020202030204" pitchFamily="34" charset="0"/>
              </a:rPr>
              <a:t>школу) </a:t>
            </a:r>
            <a:endParaRPr lang="ru-RU" sz="2800" b="1" i="1" dirty="0">
              <a:ln w="11430"/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308281"/>
            <a:ext cx="2804427" cy="1944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16832"/>
            <a:ext cx="4747816" cy="46409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1502" y="1669450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Шаг 1</a:t>
            </a:r>
            <a:endParaRPr lang="ru-RU" b="1" i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80112" y="2276872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Шаг 2</a:t>
            </a:r>
            <a:endParaRPr lang="ru-RU" b="1" i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027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evstigneeva\Desktop\картинки\-backgrounds-powerpoint-backgrounds-for-free-powerpoint-templates-22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44000" cy="688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28"/>
          <a:stretch/>
        </p:blipFill>
        <p:spPr bwMode="auto">
          <a:xfrm>
            <a:off x="310551" y="1124745"/>
            <a:ext cx="8284095" cy="3528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1043608" y="3447588"/>
            <a:ext cx="7344816" cy="845508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132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evstigneeva\Desktop\картинки\-backgrounds-powerpoint-backgrounds-for-free-powerpoint-templates-22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44000" cy="688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40768"/>
            <a:ext cx="8023979" cy="3312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3203848" y="4293096"/>
            <a:ext cx="5184576" cy="201622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Департамент образования Ярославской области не зачисляет в организации. По вопросам зачисления ребенка необходимо обращаться к Учредителю конкретных образовательных организаций.</a:t>
            </a:r>
            <a:endParaRPr lang="ru-RU" sz="12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6300192" y="3933056"/>
            <a:ext cx="504056" cy="108012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Скругленный прямоугольник 9"/>
          <p:cNvSpPr/>
          <p:nvPr/>
        </p:nvSpPr>
        <p:spPr>
          <a:xfrm>
            <a:off x="6660232" y="3212976"/>
            <a:ext cx="1584176" cy="720080"/>
          </a:xfrm>
          <a:prstGeom prst="roundRect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8" descr="http://broidery.ru/wp-content/uploads/2016/05/atentio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5013176"/>
            <a:ext cx="597162" cy="630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555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evstigneeva\Desktop\картинки\-backgrounds-powerpoint-backgrounds-for-free-powerpoint-templates-22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44000" cy="688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56" y="930461"/>
            <a:ext cx="6912768" cy="15797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492896"/>
            <a:ext cx="4248472" cy="4191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9552" y="404664"/>
            <a:ext cx="7776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Внимательно прочитайте перед началом подачи заявления данные сообщения</a:t>
            </a: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4211960" y="728321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1187624" y="728321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7020272" y="692696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6736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evstigneeva\Desktop\картинки\-backgrounds-powerpoint-backgrounds-for-free-powerpoint-templates-22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44000" cy="688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033776" y="173911"/>
            <a:ext cx="3002720" cy="41764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Если подается не родителями, необходимо указать реквизиты документов, подтверждающих право на осуществление данной услуги.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Также стоит учесть, что бабушки/дедушки, дяди/тёти не являются законными представителями</a:t>
            </a:r>
            <a:endParaRPr lang="ru-RU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62949"/>
            <a:ext cx="3257947" cy="935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48882"/>
            <a:ext cx="3924300" cy="438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 flipH="1">
            <a:off x="2627784" y="2204864"/>
            <a:ext cx="3600400" cy="309634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flipH="1">
            <a:off x="2717726" y="2218619"/>
            <a:ext cx="3510458" cy="236250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9955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3904</TotalTime>
  <Words>250</Words>
  <Application>Microsoft Office PowerPoint</Application>
  <PresentationFormat>Экран (4:3)</PresentationFormat>
  <Paragraphs>42</Paragraphs>
  <Slides>19</Slides>
  <Notes>19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ЕПГУ новый </vt:lpstr>
      <vt:lpstr>Презентация PowerPoint</vt:lpstr>
      <vt:lpstr>Презентация PowerPoint</vt:lpstr>
      <vt:lpstr>Презентация PowerPoint</vt:lpstr>
      <vt:lpstr>Новая форма услуги  «Зачисление детей в муниципальные общеобразовательные учреждения (школу)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Дополнительная информация на ЕПГУ есть в разделе </vt:lpstr>
      <vt:lpstr>Презентация PowerPoint</vt:lpstr>
    </vt:vector>
  </TitlesOfParts>
  <Company>ГУ ЯО ЦОиККО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ЕПГУ новый</dc:title>
  <dc:creator>РЦОИ</dc:creator>
  <cp:lastModifiedBy>Монахова Марина Николаевна</cp:lastModifiedBy>
  <cp:revision>103</cp:revision>
  <cp:lastPrinted>2021-03-10T10:36:35Z</cp:lastPrinted>
  <dcterms:created xsi:type="dcterms:W3CDTF">2020-10-19T11:42:40Z</dcterms:created>
  <dcterms:modified xsi:type="dcterms:W3CDTF">2021-03-22T15:09:16Z</dcterms:modified>
</cp:coreProperties>
</file>